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4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5DAE0-E7EF-428C-A702-BFBA7803E664}" type="datetimeFigureOut">
              <a:rPr lang="en-US" smtClean="0"/>
              <a:pPr/>
              <a:t>9/30/2009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CC089-7BFD-4599-B7B5-7DFF3DF82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5DAE0-E7EF-428C-A702-BFBA7803E664}" type="datetimeFigureOut">
              <a:rPr lang="en-US" smtClean="0"/>
              <a:pPr/>
              <a:t>9/30/2009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CC089-7BFD-4599-B7B5-7DFF3DF82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5DAE0-E7EF-428C-A702-BFBA7803E664}" type="datetimeFigureOut">
              <a:rPr lang="en-US" smtClean="0"/>
              <a:pPr/>
              <a:t>9/30/2009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CC089-7BFD-4599-B7B5-7DFF3DF82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5DAE0-E7EF-428C-A702-BFBA7803E664}" type="datetimeFigureOut">
              <a:rPr lang="en-US" smtClean="0"/>
              <a:pPr/>
              <a:t>9/30/2009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CC089-7BFD-4599-B7B5-7DFF3DF82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5DAE0-E7EF-428C-A702-BFBA7803E664}" type="datetimeFigureOut">
              <a:rPr lang="en-US" smtClean="0"/>
              <a:pPr/>
              <a:t>9/30/2009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CC089-7BFD-4599-B7B5-7DFF3DF82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5DAE0-E7EF-428C-A702-BFBA7803E664}" type="datetimeFigureOut">
              <a:rPr lang="en-US" smtClean="0"/>
              <a:pPr/>
              <a:t>9/30/2009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CC089-7BFD-4599-B7B5-7DFF3DF82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5DAE0-E7EF-428C-A702-BFBA7803E664}" type="datetimeFigureOut">
              <a:rPr lang="en-US" smtClean="0"/>
              <a:pPr/>
              <a:t>9/30/2009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CC089-7BFD-4599-B7B5-7DFF3DF82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5DAE0-E7EF-428C-A702-BFBA7803E664}" type="datetimeFigureOut">
              <a:rPr lang="en-US" smtClean="0"/>
              <a:pPr/>
              <a:t>9/30/2009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CC089-7BFD-4599-B7B5-7DFF3DF82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5DAE0-E7EF-428C-A702-BFBA7803E664}" type="datetimeFigureOut">
              <a:rPr lang="en-US" smtClean="0"/>
              <a:pPr/>
              <a:t>9/30/2009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CC089-7BFD-4599-B7B5-7DFF3DF82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5DAE0-E7EF-428C-A702-BFBA7803E664}" type="datetimeFigureOut">
              <a:rPr lang="en-US" smtClean="0"/>
              <a:pPr/>
              <a:t>9/30/2009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CC089-7BFD-4599-B7B5-7DFF3DF82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5DAE0-E7EF-428C-A702-BFBA7803E664}" type="datetimeFigureOut">
              <a:rPr lang="en-US" smtClean="0"/>
              <a:pPr/>
              <a:t>9/30/2009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CC089-7BFD-4599-B7B5-7DFF3DF82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85DAE0-E7EF-428C-A702-BFBA7803E664}" type="datetimeFigureOut">
              <a:rPr lang="en-US" smtClean="0"/>
              <a:pPr/>
              <a:t>9/30/2009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DCC089-7BFD-4599-B7B5-7DFF3DF82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مجموعة 12"/>
          <p:cNvGrpSpPr/>
          <p:nvPr/>
        </p:nvGrpSpPr>
        <p:grpSpPr>
          <a:xfrm>
            <a:off x="152400" y="762000"/>
            <a:ext cx="8915400" cy="5410994"/>
            <a:chOff x="990600" y="609600"/>
            <a:chExt cx="8915400" cy="5410994"/>
          </a:xfrm>
        </p:grpSpPr>
        <p:cxnSp>
          <p:nvCxnSpPr>
            <p:cNvPr id="7" name="رابط كسهم مستقيم 6"/>
            <p:cNvCxnSpPr/>
            <p:nvPr/>
          </p:nvCxnSpPr>
          <p:spPr>
            <a:xfrm flipV="1">
              <a:off x="990600" y="6019800"/>
              <a:ext cx="8915400" cy="794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رابط كسهم مستقيم 9"/>
            <p:cNvCxnSpPr/>
            <p:nvPr/>
          </p:nvCxnSpPr>
          <p:spPr>
            <a:xfrm rot="5400000" flipH="1" flipV="1">
              <a:off x="-1714103" y="3314303"/>
              <a:ext cx="5410994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مربع نص 15"/>
          <p:cNvSpPr txBox="1"/>
          <p:nvPr/>
        </p:nvSpPr>
        <p:spPr>
          <a:xfrm>
            <a:off x="-76200" y="6172200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  <a:latin typeface="Consolas" pitchFamily="49" charset="0"/>
              </a:rPr>
              <a:t>1970        1980        1990        2000        2010        2020</a:t>
            </a:r>
            <a:endParaRPr lang="en-US" b="1" dirty="0">
              <a:solidFill>
                <a:srgbClr val="006600"/>
              </a:solidFill>
              <a:latin typeface="Consolas" pitchFamily="49" charset="0"/>
            </a:endParaRPr>
          </a:p>
        </p:txBody>
      </p:sp>
      <p:grpSp>
        <p:nvGrpSpPr>
          <p:cNvPr id="47" name="مجموعة 46"/>
          <p:cNvGrpSpPr/>
          <p:nvPr/>
        </p:nvGrpSpPr>
        <p:grpSpPr>
          <a:xfrm>
            <a:off x="171450" y="3276600"/>
            <a:ext cx="6076950" cy="2895600"/>
            <a:chOff x="247650" y="2895600"/>
            <a:chExt cx="6076950" cy="2876551"/>
          </a:xfrm>
        </p:grpSpPr>
        <p:grpSp>
          <p:nvGrpSpPr>
            <p:cNvPr id="37" name="مجموعة 36"/>
            <p:cNvGrpSpPr/>
            <p:nvPr/>
          </p:nvGrpSpPr>
          <p:grpSpPr>
            <a:xfrm>
              <a:off x="247650" y="4347640"/>
              <a:ext cx="6076950" cy="1424511"/>
              <a:chOff x="247650" y="4347640"/>
              <a:chExt cx="6076950" cy="1424511"/>
            </a:xfrm>
          </p:grpSpPr>
          <p:sp>
            <p:nvSpPr>
              <p:cNvPr id="19" name="شكل حر 18"/>
              <p:cNvSpPr/>
              <p:nvPr/>
            </p:nvSpPr>
            <p:spPr>
              <a:xfrm>
                <a:off x="247650" y="4419600"/>
                <a:ext cx="6076950" cy="1352551"/>
              </a:xfrm>
              <a:custGeom>
                <a:avLst/>
                <a:gdLst>
                  <a:gd name="connsiteX0" fmla="*/ 0 w 5981700"/>
                  <a:gd name="connsiteY0" fmla="*/ 695325 h 695325"/>
                  <a:gd name="connsiteX1" fmla="*/ 1181100 w 5981700"/>
                  <a:gd name="connsiteY1" fmla="*/ 0 h 695325"/>
                  <a:gd name="connsiteX2" fmla="*/ 5981700 w 5981700"/>
                  <a:gd name="connsiteY2" fmla="*/ 695325 h 695325"/>
                  <a:gd name="connsiteX3" fmla="*/ 5981700 w 5981700"/>
                  <a:gd name="connsiteY3" fmla="*/ 695325 h 6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981700" h="695325">
                    <a:moveTo>
                      <a:pt x="0" y="695325"/>
                    </a:moveTo>
                    <a:cubicBezTo>
                      <a:pt x="92075" y="347662"/>
                      <a:pt x="184150" y="0"/>
                      <a:pt x="1181100" y="0"/>
                    </a:cubicBezTo>
                    <a:cubicBezTo>
                      <a:pt x="2178050" y="0"/>
                      <a:pt x="5981700" y="695325"/>
                      <a:pt x="5981700" y="695325"/>
                    </a:cubicBezTo>
                    <a:lnTo>
                      <a:pt x="5981700" y="695325"/>
                    </a:lnTo>
                  </a:path>
                </a:pathLst>
              </a:custGeom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سحابة 33"/>
              <p:cNvSpPr/>
              <p:nvPr/>
            </p:nvSpPr>
            <p:spPr>
              <a:xfrm rot="20708484">
                <a:off x="393501" y="4347640"/>
                <a:ext cx="1529668" cy="480335"/>
              </a:xfrm>
              <a:prstGeom prst="cloud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r>
                  <a:rPr lang="en-US" sz="2000" b="1" dirty="0" smtClean="0">
                    <a:ln w="11430"/>
                    <a:solidFill>
                      <a:schemeClr val="tx1"/>
                    </a:soli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  <a:latin typeface="BrowalliaUPC" pitchFamily="34" charset="-34"/>
                    <a:cs typeface="BrowalliaUPC" pitchFamily="34" charset="-34"/>
                  </a:rPr>
                  <a:t>Institution</a:t>
                </a:r>
                <a:endParaRPr lang="en-US" sz="2000" b="1" dirty="0">
                  <a:ln w="11430"/>
                  <a:solidFill>
                    <a:schemeClr val="tx1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rowalliaUPC" pitchFamily="34" charset="-34"/>
                  <a:cs typeface="BrowalliaUPC" pitchFamily="34" charset="-34"/>
                </a:endParaRPr>
              </a:p>
            </p:txBody>
          </p:sp>
        </p:grpSp>
        <p:sp>
          <p:nvSpPr>
            <p:cNvPr id="43" name="وسيلة شرح بيضاوية 42"/>
            <p:cNvSpPr/>
            <p:nvPr/>
          </p:nvSpPr>
          <p:spPr>
            <a:xfrm>
              <a:off x="381000" y="2895600"/>
              <a:ext cx="1676400" cy="1066800"/>
            </a:xfrm>
            <a:prstGeom prst="wedgeEllipseCallout">
              <a:avLst>
                <a:gd name="adj1" fmla="val 7576"/>
                <a:gd name="adj2" fmla="val 7500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latin typeface="BrowalliaUPC" pitchFamily="34" charset="-34"/>
                  <a:cs typeface="BrowalliaUPC" pitchFamily="34" charset="-34"/>
                </a:rPr>
                <a:t>Computerized Enterprises</a:t>
              </a:r>
              <a:endParaRPr lang="en-US" b="1" dirty="0">
                <a:latin typeface="BrowalliaUPC" pitchFamily="34" charset="-34"/>
                <a:cs typeface="BrowalliaUPC" pitchFamily="34" charset="-34"/>
              </a:endParaRPr>
            </a:p>
          </p:txBody>
        </p:sp>
      </p:grpSp>
      <p:grpSp>
        <p:nvGrpSpPr>
          <p:cNvPr id="48" name="مجموعة 47"/>
          <p:cNvGrpSpPr/>
          <p:nvPr/>
        </p:nvGrpSpPr>
        <p:grpSpPr>
          <a:xfrm>
            <a:off x="1752600" y="2795093"/>
            <a:ext cx="7162800" cy="3367582"/>
            <a:chOff x="1828800" y="2414093"/>
            <a:chExt cx="7162800" cy="3367582"/>
          </a:xfrm>
        </p:grpSpPr>
        <p:grpSp>
          <p:nvGrpSpPr>
            <p:cNvPr id="38" name="مجموعة 37"/>
            <p:cNvGrpSpPr/>
            <p:nvPr/>
          </p:nvGrpSpPr>
          <p:grpSpPr>
            <a:xfrm>
              <a:off x="1828800" y="3702551"/>
              <a:ext cx="7162800" cy="2079124"/>
              <a:chOff x="1828800" y="3702551"/>
              <a:chExt cx="7162800" cy="2079124"/>
            </a:xfrm>
          </p:grpSpPr>
          <p:sp>
            <p:nvSpPr>
              <p:cNvPr id="27" name="شكل حر 26"/>
              <p:cNvSpPr/>
              <p:nvPr/>
            </p:nvSpPr>
            <p:spPr>
              <a:xfrm>
                <a:off x="1828800" y="3810000"/>
                <a:ext cx="7162800" cy="1971675"/>
              </a:xfrm>
              <a:custGeom>
                <a:avLst/>
                <a:gdLst>
                  <a:gd name="connsiteX0" fmla="*/ 0 w 6886575"/>
                  <a:gd name="connsiteY0" fmla="*/ 1651000 h 1651000"/>
                  <a:gd name="connsiteX1" fmla="*/ 857250 w 6886575"/>
                  <a:gd name="connsiteY1" fmla="*/ 336550 h 1651000"/>
                  <a:gd name="connsiteX2" fmla="*/ 2409825 w 6886575"/>
                  <a:gd name="connsiteY2" fmla="*/ 60325 h 1651000"/>
                  <a:gd name="connsiteX3" fmla="*/ 3829050 w 6886575"/>
                  <a:gd name="connsiteY3" fmla="*/ 698500 h 1651000"/>
                  <a:gd name="connsiteX4" fmla="*/ 4705350 w 6886575"/>
                  <a:gd name="connsiteY4" fmla="*/ 1184275 h 1651000"/>
                  <a:gd name="connsiteX5" fmla="*/ 6886575 w 6886575"/>
                  <a:gd name="connsiteY5" fmla="*/ 1470025 h 165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86575" h="1651000">
                    <a:moveTo>
                      <a:pt x="0" y="1651000"/>
                    </a:moveTo>
                    <a:cubicBezTo>
                      <a:pt x="227806" y="1126331"/>
                      <a:pt x="455613" y="601662"/>
                      <a:pt x="857250" y="336550"/>
                    </a:cubicBezTo>
                    <a:cubicBezTo>
                      <a:pt x="1258887" y="71438"/>
                      <a:pt x="1914525" y="0"/>
                      <a:pt x="2409825" y="60325"/>
                    </a:cubicBezTo>
                    <a:cubicBezTo>
                      <a:pt x="2905125" y="120650"/>
                      <a:pt x="3446462" y="511175"/>
                      <a:pt x="3829050" y="698500"/>
                    </a:cubicBezTo>
                    <a:cubicBezTo>
                      <a:pt x="4211638" y="885825"/>
                      <a:pt x="4195763" y="1055688"/>
                      <a:pt x="4705350" y="1184275"/>
                    </a:cubicBezTo>
                    <a:cubicBezTo>
                      <a:pt x="5214937" y="1312862"/>
                      <a:pt x="6050756" y="1391443"/>
                      <a:pt x="6886575" y="1470025"/>
                    </a:cubicBezTo>
                  </a:path>
                </a:pathLst>
              </a:custGeom>
            </p:spPr>
            <p:style>
              <a:lnRef idx="3">
                <a:schemeClr val="accent4"/>
              </a:lnRef>
              <a:fillRef idx="0">
                <a:schemeClr val="accent4"/>
              </a:fillRef>
              <a:effectRef idx="2">
                <a:schemeClr val="accent4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سحابة 34"/>
              <p:cNvSpPr/>
              <p:nvPr/>
            </p:nvSpPr>
            <p:spPr>
              <a:xfrm rot="20811226">
                <a:off x="2629491" y="3702551"/>
                <a:ext cx="1676400" cy="533400"/>
              </a:xfrm>
              <a:prstGeom prst="cloud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 algn="ctr"/>
                <a:r>
                  <a:rPr lang="en-US" sz="2000" b="1" dirty="0" smtClean="0">
                    <a:ln w="11430"/>
                    <a:solidFill>
                      <a:schemeClr val="tx1"/>
                    </a:soli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  <a:latin typeface="BrowalliaUPC" pitchFamily="34" charset="-34"/>
                    <a:cs typeface="BrowalliaUPC" pitchFamily="34" charset="-34"/>
                  </a:rPr>
                  <a:t>Individual</a:t>
                </a:r>
                <a:endParaRPr lang="en-US" sz="2000" b="1" dirty="0">
                  <a:ln w="11430"/>
                  <a:solidFill>
                    <a:schemeClr val="tx1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rowalliaUPC" pitchFamily="34" charset="-34"/>
                  <a:cs typeface="BrowalliaUPC" pitchFamily="34" charset="-34"/>
                </a:endParaRPr>
              </a:p>
            </p:txBody>
          </p:sp>
        </p:grpSp>
        <p:sp>
          <p:nvSpPr>
            <p:cNvPr id="44" name="وسيلة شرح بيضاوية 43"/>
            <p:cNvSpPr/>
            <p:nvPr/>
          </p:nvSpPr>
          <p:spPr>
            <a:xfrm>
              <a:off x="2394226" y="2414093"/>
              <a:ext cx="1676400" cy="1066800"/>
            </a:xfrm>
            <a:prstGeom prst="wedgeEllipseCallout">
              <a:avLst>
                <a:gd name="adj1" fmla="val 13132"/>
                <a:gd name="adj2" fmla="val 70505"/>
              </a:avLst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latin typeface="BrowalliaUPC" pitchFamily="34" charset="-34"/>
                  <a:cs typeface="BrowalliaUPC" pitchFamily="34" charset="-34"/>
                </a:rPr>
                <a:t>Networked Knowledge workers</a:t>
              </a:r>
              <a:endParaRPr lang="en-US" b="1" dirty="0">
                <a:latin typeface="BrowalliaUPC" pitchFamily="34" charset="-34"/>
                <a:cs typeface="BrowalliaUPC" pitchFamily="34" charset="-34"/>
              </a:endParaRPr>
            </a:p>
          </p:txBody>
        </p:sp>
      </p:grpSp>
      <p:grpSp>
        <p:nvGrpSpPr>
          <p:cNvPr id="49" name="مجموعة 48"/>
          <p:cNvGrpSpPr/>
          <p:nvPr/>
        </p:nvGrpSpPr>
        <p:grpSpPr>
          <a:xfrm>
            <a:off x="3695700" y="1371125"/>
            <a:ext cx="5143500" cy="4791550"/>
            <a:chOff x="3771900" y="990125"/>
            <a:chExt cx="5143500" cy="4791550"/>
          </a:xfrm>
        </p:grpSpPr>
        <p:grpSp>
          <p:nvGrpSpPr>
            <p:cNvPr id="39" name="مجموعة 38"/>
            <p:cNvGrpSpPr/>
            <p:nvPr/>
          </p:nvGrpSpPr>
          <p:grpSpPr>
            <a:xfrm>
              <a:off x="3771900" y="1576388"/>
              <a:ext cx="5143500" cy="4205287"/>
              <a:chOff x="3771900" y="1576388"/>
              <a:chExt cx="5143500" cy="4205287"/>
            </a:xfrm>
          </p:grpSpPr>
          <p:sp>
            <p:nvSpPr>
              <p:cNvPr id="28" name="شكل حر 27"/>
              <p:cNvSpPr/>
              <p:nvPr/>
            </p:nvSpPr>
            <p:spPr>
              <a:xfrm>
                <a:off x="3771900" y="1576388"/>
                <a:ext cx="5143500" cy="4205287"/>
              </a:xfrm>
              <a:custGeom>
                <a:avLst/>
                <a:gdLst>
                  <a:gd name="connsiteX0" fmla="*/ 0 w 4810125"/>
                  <a:gd name="connsiteY0" fmla="*/ 4205287 h 4205287"/>
                  <a:gd name="connsiteX1" fmla="*/ 2162175 w 4810125"/>
                  <a:gd name="connsiteY1" fmla="*/ 500062 h 4205287"/>
                  <a:gd name="connsiteX2" fmla="*/ 3733800 w 4810125"/>
                  <a:gd name="connsiteY2" fmla="*/ 1204912 h 4205287"/>
                  <a:gd name="connsiteX3" fmla="*/ 4810125 w 4810125"/>
                  <a:gd name="connsiteY3" fmla="*/ 1719262 h 4205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810125" h="4205287">
                    <a:moveTo>
                      <a:pt x="0" y="4205287"/>
                    </a:moveTo>
                    <a:cubicBezTo>
                      <a:pt x="769937" y="2602705"/>
                      <a:pt x="1539875" y="1000124"/>
                      <a:pt x="2162175" y="500062"/>
                    </a:cubicBezTo>
                    <a:cubicBezTo>
                      <a:pt x="2784475" y="0"/>
                      <a:pt x="3292475" y="1001712"/>
                      <a:pt x="3733800" y="1204912"/>
                    </a:cubicBezTo>
                    <a:cubicBezTo>
                      <a:pt x="4175125" y="1408112"/>
                      <a:pt x="4492625" y="1563687"/>
                      <a:pt x="4810125" y="1719262"/>
                    </a:cubicBezTo>
                  </a:path>
                </a:pathLst>
              </a:custGeom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سحابة 35"/>
              <p:cNvSpPr/>
              <p:nvPr/>
            </p:nvSpPr>
            <p:spPr>
              <a:xfrm rot="19050973">
                <a:off x="4742895" y="2375483"/>
                <a:ext cx="1828800" cy="540007"/>
              </a:xfrm>
              <a:prstGeom prst="cloud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 algn="ctr"/>
                <a:r>
                  <a:rPr lang="en-US" sz="2000" b="1" dirty="0" smtClean="0">
                    <a:ln w="11430"/>
                    <a:solidFill>
                      <a:schemeClr val="tx1"/>
                    </a:soli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  <a:latin typeface="BrowalliaUPC" pitchFamily="34" charset="-34"/>
                    <a:cs typeface="BrowalliaUPC" pitchFamily="34" charset="-34"/>
                  </a:rPr>
                  <a:t>Connectivity</a:t>
                </a:r>
                <a:endParaRPr lang="en-US" sz="2000" b="1" dirty="0">
                  <a:ln w="11430"/>
                  <a:solidFill>
                    <a:schemeClr val="tx1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rowalliaUPC" pitchFamily="34" charset="-34"/>
                  <a:cs typeface="BrowalliaUPC" pitchFamily="34" charset="-34"/>
                </a:endParaRPr>
              </a:p>
            </p:txBody>
          </p:sp>
        </p:grpSp>
        <p:sp>
          <p:nvSpPr>
            <p:cNvPr id="45" name="وسيلة شرح بيضاوية 44"/>
            <p:cNvSpPr/>
            <p:nvPr/>
          </p:nvSpPr>
          <p:spPr>
            <a:xfrm rot="21431070">
              <a:off x="4226826" y="990125"/>
              <a:ext cx="1804314" cy="1133643"/>
            </a:xfrm>
            <a:prstGeom prst="wedgeEllipseCallout">
              <a:avLst>
                <a:gd name="adj1" fmla="val 21616"/>
                <a:gd name="adj2" fmla="val 66551"/>
              </a:avLst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latin typeface="BrowalliaUPC" pitchFamily="34" charset="-34"/>
                  <a:cs typeface="BrowalliaUPC" pitchFamily="34" charset="-34"/>
                </a:rPr>
                <a:t>Global Internetworked Society</a:t>
              </a:r>
              <a:endParaRPr lang="en-US" b="1" dirty="0">
                <a:latin typeface="BrowalliaUPC" pitchFamily="34" charset="-34"/>
                <a:cs typeface="BrowalliaUPC" pitchFamily="34" charset="-34"/>
              </a:endParaRPr>
            </a:p>
          </p:txBody>
        </p:sp>
      </p:grpSp>
      <p:grpSp>
        <p:nvGrpSpPr>
          <p:cNvPr id="50" name="مجموعة 49"/>
          <p:cNvGrpSpPr/>
          <p:nvPr/>
        </p:nvGrpSpPr>
        <p:grpSpPr>
          <a:xfrm>
            <a:off x="5667375" y="228600"/>
            <a:ext cx="3105150" cy="5943600"/>
            <a:chOff x="5743575" y="-152400"/>
            <a:chExt cx="3105150" cy="5943600"/>
          </a:xfrm>
        </p:grpSpPr>
        <p:grpSp>
          <p:nvGrpSpPr>
            <p:cNvPr id="41" name="مجموعة 40"/>
            <p:cNvGrpSpPr/>
            <p:nvPr/>
          </p:nvGrpSpPr>
          <p:grpSpPr>
            <a:xfrm>
              <a:off x="5743575" y="1095375"/>
              <a:ext cx="3105150" cy="4695825"/>
              <a:chOff x="5743575" y="1095375"/>
              <a:chExt cx="3105150" cy="4695825"/>
            </a:xfrm>
          </p:grpSpPr>
          <p:sp>
            <p:nvSpPr>
              <p:cNvPr id="29" name="شكل حر 28"/>
              <p:cNvSpPr/>
              <p:nvPr/>
            </p:nvSpPr>
            <p:spPr>
              <a:xfrm>
                <a:off x="5743575" y="1095375"/>
                <a:ext cx="3105150" cy="4695825"/>
              </a:xfrm>
              <a:custGeom>
                <a:avLst/>
                <a:gdLst>
                  <a:gd name="connsiteX0" fmla="*/ 0 w 3105150"/>
                  <a:gd name="connsiteY0" fmla="*/ 4695825 h 4695825"/>
                  <a:gd name="connsiteX1" fmla="*/ 552450 w 3105150"/>
                  <a:gd name="connsiteY1" fmla="*/ 3533775 h 4695825"/>
                  <a:gd name="connsiteX2" fmla="*/ 1514475 w 3105150"/>
                  <a:gd name="connsiteY2" fmla="*/ 1085850 h 4695825"/>
                  <a:gd name="connsiteX3" fmla="*/ 3105150 w 3105150"/>
                  <a:gd name="connsiteY3" fmla="*/ 0 h 4695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5150" h="4695825">
                    <a:moveTo>
                      <a:pt x="0" y="4695825"/>
                    </a:moveTo>
                    <a:cubicBezTo>
                      <a:pt x="150019" y="4415631"/>
                      <a:pt x="300038" y="4135437"/>
                      <a:pt x="552450" y="3533775"/>
                    </a:cubicBezTo>
                    <a:cubicBezTo>
                      <a:pt x="804862" y="2932113"/>
                      <a:pt x="1089025" y="1674812"/>
                      <a:pt x="1514475" y="1085850"/>
                    </a:cubicBezTo>
                    <a:cubicBezTo>
                      <a:pt x="1939925" y="496888"/>
                      <a:pt x="2522537" y="248444"/>
                      <a:pt x="3105150" y="0"/>
                    </a:cubicBezTo>
                  </a:path>
                </a:pathLst>
              </a:cu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سحابة 39"/>
              <p:cNvSpPr/>
              <p:nvPr/>
            </p:nvSpPr>
            <p:spPr>
              <a:xfrm rot="19406487">
                <a:off x="7156536" y="1453010"/>
                <a:ext cx="1447800" cy="457200"/>
              </a:xfrm>
              <a:prstGeom prst="cloud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 algn="ctr"/>
                <a:r>
                  <a:rPr lang="en-US" sz="2000" b="1" dirty="0" smtClean="0">
                    <a:ln w="11430"/>
                    <a:solidFill>
                      <a:schemeClr val="tx1"/>
                    </a:soli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  <a:latin typeface="BrowalliaUPC" pitchFamily="34" charset="-34"/>
                    <a:cs typeface="BrowalliaUPC" pitchFamily="34" charset="-34"/>
                  </a:rPr>
                  <a:t>Content</a:t>
                </a:r>
                <a:endParaRPr lang="en-US" sz="2000" b="1" dirty="0">
                  <a:ln w="11430"/>
                  <a:solidFill>
                    <a:schemeClr val="tx1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rowalliaUPC" pitchFamily="34" charset="-34"/>
                  <a:cs typeface="BrowalliaUPC" pitchFamily="34" charset="-34"/>
                </a:endParaRPr>
              </a:p>
            </p:txBody>
          </p:sp>
        </p:grpSp>
        <p:sp>
          <p:nvSpPr>
            <p:cNvPr id="46" name="وسيلة شرح بيضاوية 45"/>
            <p:cNvSpPr/>
            <p:nvPr/>
          </p:nvSpPr>
          <p:spPr>
            <a:xfrm>
              <a:off x="7086600" y="-152400"/>
              <a:ext cx="1447800" cy="1143000"/>
            </a:xfrm>
            <a:prstGeom prst="wedgeEllipseCallout">
              <a:avLst>
                <a:gd name="adj1" fmla="val -2592"/>
                <a:gd name="adj2" fmla="val 88412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latin typeface="BrowalliaUPC" pitchFamily="34" charset="-34"/>
                  <a:cs typeface="BrowalliaUPC" pitchFamily="34" charset="-34"/>
                </a:rPr>
                <a:t>Global Info. Society</a:t>
              </a:r>
            </a:p>
          </p:txBody>
        </p:sp>
      </p:grpSp>
      <p:sp>
        <p:nvSpPr>
          <p:cNvPr id="51" name="مربع نص 50"/>
          <p:cNvSpPr txBox="1"/>
          <p:nvPr/>
        </p:nvSpPr>
        <p:spPr>
          <a:xfrm>
            <a:off x="152400" y="457200"/>
            <a:ext cx="655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itchFamily="66" charset="0"/>
                <a:cs typeface="IrisUPC" pitchFamily="34" charset="-34"/>
              </a:rPr>
              <a:t>Waves of IT </a:t>
            </a:r>
            <a:endParaRPr lang="en-US" sz="16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Calligraphy" pitchFamily="66" charset="0"/>
              <a:cs typeface="IrisUPC" pitchFamily="34" charset="-34"/>
            </a:endParaRPr>
          </a:p>
          <a:p>
            <a:pPr algn="ctr"/>
            <a:r>
              <a:rPr lang="en-US" sz="1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moving us into an Internetworked Global Information Society</a:t>
            </a:r>
            <a:endParaRPr lang="en-US" sz="16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52400" y="152400"/>
            <a:ext cx="1828800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Ahlam </a:t>
            </a:r>
            <a:r>
              <a:rPr lang="en-US" sz="1400" dirty="0" err="1" smtClean="0"/>
              <a:t>Hussain</a:t>
            </a:r>
            <a:r>
              <a:rPr lang="en-US" sz="1400" dirty="0" smtClean="0"/>
              <a:t>, 2009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37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سمة Office</vt:lpstr>
      <vt:lpstr>Slide 1</vt:lpstr>
    </vt:vector>
  </TitlesOfParts>
  <Company>click.co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fadi ashour</dc:creator>
  <cp:lastModifiedBy>arafatmy</cp:lastModifiedBy>
  <cp:revision>26</cp:revision>
  <dcterms:created xsi:type="dcterms:W3CDTF">2009-09-29T16:24:36Z</dcterms:created>
  <dcterms:modified xsi:type="dcterms:W3CDTF">2009-09-30T07:33:19Z</dcterms:modified>
</cp:coreProperties>
</file>